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  <p:sldMasterId id="2147483652" r:id="rId3"/>
    <p:sldMasterId id="2147483654" r:id="rId4"/>
    <p:sldMasterId id="2147483701" r:id="rId5"/>
    <p:sldMasterId id="2147483738" r:id="rId6"/>
    <p:sldMasterId id="2147483751" r:id="rId7"/>
  </p:sldMasterIdLst>
  <p:notesMasterIdLst>
    <p:notesMasterId r:id="rId31"/>
  </p:notesMasterIdLst>
  <p:handoutMasterIdLst>
    <p:handoutMasterId r:id="rId32"/>
  </p:handoutMasterIdLst>
  <p:sldIdLst>
    <p:sldId id="551" r:id="rId8"/>
    <p:sldId id="933" r:id="rId9"/>
    <p:sldId id="964" r:id="rId10"/>
    <p:sldId id="965" r:id="rId11"/>
    <p:sldId id="838" r:id="rId12"/>
    <p:sldId id="829" r:id="rId13"/>
    <p:sldId id="963" r:id="rId14"/>
    <p:sldId id="928" r:id="rId15"/>
    <p:sldId id="939" r:id="rId16"/>
    <p:sldId id="934" r:id="rId17"/>
    <p:sldId id="938" r:id="rId18"/>
    <p:sldId id="937" r:id="rId19"/>
    <p:sldId id="969" r:id="rId20"/>
    <p:sldId id="971" r:id="rId21"/>
    <p:sldId id="972" r:id="rId22"/>
    <p:sldId id="970" r:id="rId23"/>
    <p:sldId id="973" r:id="rId24"/>
    <p:sldId id="974" r:id="rId25"/>
    <p:sldId id="976" r:id="rId26"/>
    <p:sldId id="975" r:id="rId27"/>
    <p:sldId id="966" r:id="rId28"/>
    <p:sldId id="978" r:id="rId29"/>
    <p:sldId id="977" r:id="rId30"/>
  </p:sldIdLst>
  <p:sldSz cx="9144000" cy="6858000" type="screen4x3"/>
  <p:notesSz cx="6815138" cy="9931400"/>
  <p:custDataLst>
    <p:tags r:id="rId3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9C99"/>
    <a:srgbClr val="FFCC00"/>
    <a:srgbClr val="535957"/>
    <a:srgbClr val="FF6600"/>
    <a:srgbClr val="4A625F"/>
    <a:srgbClr val="455D58"/>
    <a:srgbClr val="215553"/>
    <a:srgbClr val="0E7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3" autoAdjust="0"/>
    <p:restoredTop sz="87646" autoAdjust="0"/>
  </p:normalViewPr>
  <p:slideViewPr>
    <p:cSldViewPr>
      <p:cViewPr varScale="1">
        <p:scale>
          <a:sx n="101" d="100"/>
          <a:sy n="101" d="100"/>
        </p:scale>
        <p:origin x="1812" y="96"/>
      </p:cViewPr>
      <p:guideLst>
        <p:guide orient="horz" pos="3748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682" y="-102"/>
      </p:cViewPr>
      <p:guideLst>
        <p:guide orient="horz" pos="3128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9ECFA10-6E1B-4483-A986-F99353230BA7}" type="datetimeFigureOut">
              <a:rPr lang="zh-CN" altLang="en-US"/>
              <a:pPr>
                <a:defRPr/>
              </a:pPr>
              <a:t>2018/9/3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60800" y="9432925"/>
            <a:ext cx="29527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E51917-11D2-4A11-87CD-38E6C1A808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8050"/>
            <a:ext cx="5453062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AC0C30ED-891F-4683-AD19-8E6F878FD8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1268" name="灯片编号占位符 3"/>
          <p:cNvSpPr txBox="1">
            <a:spLocks noGrp="1"/>
          </p:cNvSpPr>
          <p:nvPr/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49A19E-6E69-421A-9891-35966AD62030}" type="slidenum">
              <a:rPr lang="zh-CN" altLang="en-US" i="0"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 i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2B6527-2353-4695-BA8F-3DC241687D5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9C2366-7308-4CE0-87A4-8CF323DBF909}" type="slidenum">
              <a:rPr lang="en-US" altLang="zh-CN" smtClean="0"/>
              <a:pPr>
                <a:spcBef>
                  <a:spcPct val="0"/>
                </a:spcBef>
              </a:pPr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D72013-D02B-4B66-AA04-9F6692BD300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5</a:t>
            </a:fld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7D0E00-8C10-4777-8946-4C37B7F3CAB9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2DC65C-BB84-42B2-96B8-AB1AE4B1B9A7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0C30ED-891F-4683-AD19-8E6F878FD81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8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B3AC543-B979-4309-B5D2-C3C8F9A023BB}" type="slidenum">
              <a:rPr lang="en-US" altLang="zh-CN" smtClean="0"/>
              <a:pPr>
                <a:spcBef>
                  <a:spcPct val="0"/>
                </a:spcBef>
              </a:pPr>
              <a:t>23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A91E1-44C7-4B95-A248-E634114CB04A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920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A652-B5FE-4952-B1EC-5C4B8FF15C54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74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B10F-417B-414C-AECD-F670D30DB1E9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57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170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2917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6392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990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091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353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43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80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E2401-F720-4B63-9791-0E9CBA1E8751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05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148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44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794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583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F6B3B09-2B80-44D4-BDE5-7E7DAB62CE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654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E4DDDDB-429F-413C-89B8-6C0B037BC5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460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278F565-13EA-4581-821B-1C4E4DF09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777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F1B7C81-D1A9-480A-9167-6687C3CB65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60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3FFA103-879E-4D9D-A2D3-56420E30E6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268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02FD7D9-7F9D-4565-B409-1CDBE67E34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4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B9C60-AA8C-4470-A0D7-86E99EE5F211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9343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4996A3D-31D1-4D2E-92DF-FCE3652C0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471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CC336D-336D-4894-8E53-3B4CC3621D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040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41BA849-CC59-4C10-A8AE-517BA0540E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957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9381E5B-262E-4B05-BE90-84F8AEA26D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2759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13080E7-531B-40DF-9039-5906F28060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858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AA6BE27-404B-4177-B9BD-158DF917CE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5979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D1D825A-CE05-4A5A-B52A-29793EA8E9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524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CB6EAFF-1325-4750-8FCE-1F684C823A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967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35EA4B3-16D8-489A-91DD-1B5AC178B4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120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D920D89-E8E2-4EA7-A617-4C4CDA9F1C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78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1268C-ED46-4259-BD1C-642993DC1564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4070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2511287-F3AB-431A-8D8F-48F574FB4D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0050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424BA35-F19F-412B-9954-6FCC3D8A53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9614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25EA077-2C9D-4AE7-91FC-DBA34B949E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93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0B982E4-38E8-4325-B24B-DC7F8B431E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0898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A5E7972-FB1E-45C6-9D6E-3D4D13EB12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5706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8582D22-44BB-44FF-BDFC-C4FC58CB43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77116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4F9F21C-6D63-4FC3-BAC4-24F9270EA4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05683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2D1D043-831E-4F28-B2DF-E50EDFC248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475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A2F128B-4CB9-4EE7-AC46-67CF9C8404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672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366350A-4577-4DA7-A3ED-843CC9F84C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48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C31E9-3ADF-4DFD-84B1-8FB5096DEAF2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761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05839C6-9A6A-4087-9DFB-4AF7082C51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725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AAD114A-D9FF-4240-B825-288D78CF9E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48856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2FFA1D9-8AB6-4001-BD48-5AEA73C8CD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650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72D1046-50C6-4B84-95E9-5EE7970483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4834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5A116C3-1D26-4A56-9129-F568C9718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377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607AA9D-9376-4EA1-88B7-8D01BA645F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1656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8042F75-C283-4C03-B3E3-C2AB14E8CE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8029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2F7F06-FF96-4BF6-936D-4058A9D27F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065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6B756EE-70B7-45C3-A57F-869C0DFDE2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169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9AAF61A-86F6-43BC-95BB-D0242E1A9A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4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43A8E-FF6D-4882-9921-5840963F2AB3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4780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A54AA0-CD02-4EC6-A59A-57CA1B7C11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9485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1DCB812-1964-4015-B011-076E6D4BAD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3801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FA68FEA-74AE-4CC3-8452-A864B7210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86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15B681E-1235-4C0B-8B75-0EDD2EED89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3315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1A3F0B8-4F1D-4D1E-B507-BBEBAFBFF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150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F21DCE-4B81-495C-B9B3-64A5388E51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1590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5AC2BC4-615D-4694-8DB5-778EF31A5C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8768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BD22356-9D55-44C0-A3AC-73ECCEC5EC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66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381114-B6E0-4F65-9562-C8EB46BA7D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55949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7905154-6271-4362-957A-F6E8E6361B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14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3B336-0BBA-4EEA-96EE-15AA648D54F3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3198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22B5284-EEF3-4844-A095-0FD784E4C6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8127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04144C4-41AC-417D-ABCA-D9FC8ED7FB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1663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D8AAD60-B750-4D16-8198-AAF73B3DEF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0269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1E4A126-647B-4DBA-8475-C375ED64A0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9200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38DA12E-6A41-4032-95A2-1F4DAC5A84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4975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D956446-3635-4955-9FB6-F446CB8D38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8312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1ED149E-D601-400B-8FB1-7C7F4B7431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0967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429E636-D336-4D4C-98A3-7DEA653F1E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075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B81D9D1-AEBD-4B1E-9257-F92371316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0032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D37BE96-C247-4D35-845B-1413C93BF4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86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3A3CB-8A1D-4AC8-993C-E01609160392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78537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847C1A0-1CFE-4313-A00C-CAC89763E7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4283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46B8D28-6B5A-4361-A8AD-FC5BC0B7C8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5949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3BD2643-82CF-4301-A571-54D8BD4D4E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51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4611E-8544-41EA-A6D0-CFCB8E7F23A7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36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37D0DBFD-6D82-47B0-9541-56919D96DEBF}" type="datetime1">
              <a:rPr lang="zh-CN" altLang="en-US"/>
              <a:pPr>
                <a:defRPr/>
              </a:pPr>
              <a:t>2018/9/3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3077" name="Picture 5" descr="NordirDesign(TM)"/>
          <p:cNvPicPr>
            <a:picLocks noChangeAspect="1" noChangeArrowheads="1"/>
          </p:cNvPicPr>
          <p:nvPr/>
        </p:nvPicPr>
        <p:blipFill>
          <a:blip r:embed="rId14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33375"/>
            <a:ext cx="13319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12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4990" name="矩形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2A18943-8699-4091-94AC-FF7F852411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1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01479" name="矩形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D2C4C02-9F48-48E2-BE1B-629706BC10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878436A-32CB-46DE-9450-D808EE406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9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1ADECD3-1578-432E-ABE3-62DE2F9AA1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67A7BB6-0796-4819-8C27-9876D56FF9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9"/>
          <p:cNvSpPr>
            <a:spLocks noChangeArrowheads="1"/>
          </p:cNvSpPr>
          <p:nvPr/>
        </p:nvSpPr>
        <p:spPr bwMode="black">
          <a:xfrm>
            <a:off x="0" y="2636838"/>
            <a:ext cx="8172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177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40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计算机组成原理</a:t>
            </a:r>
            <a:r>
              <a:rPr lang="en-US" altLang="zh-CN" sz="40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》</a:t>
            </a:r>
            <a:endParaRPr lang="zh-CN" altLang="en-US" sz="4000" i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43" name="Rectangle 10"/>
          <p:cNvSpPr>
            <a:spLocks noChangeArrowheads="1"/>
          </p:cNvSpPr>
          <p:nvPr/>
        </p:nvSpPr>
        <p:spPr bwMode="black">
          <a:xfrm>
            <a:off x="468313" y="4657725"/>
            <a:ext cx="2768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i="0">
                <a:latin typeface="Arial" panose="020B0604020202020204" pitchFamily="34" charset="0"/>
                <a:ea typeface="微软雅黑" panose="020B0503020204020204" pitchFamily="34" charset="-122"/>
              </a:rPr>
              <a:t>谭志虎  </a:t>
            </a:r>
            <a:r>
              <a:rPr lang="en-US" altLang="zh-CN" sz="2000" i="0">
                <a:latin typeface="Arial" panose="020B0604020202020204" pitchFamily="34" charset="0"/>
                <a:ea typeface="微软雅黑" panose="020B0503020204020204" pitchFamily="34" charset="-122"/>
              </a:rPr>
              <a:t>2019-09</a:t>
            </a:r>
            <a:endParaRPr lang="zh-CN" altLang="en-US" sz="2000" i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244" name="对象 1"/>
          <p:cNvGraphicFramePr>
            <a:graphicFrameLocks noChangeAspect="1"/>
          </p:cNvGraphicFramePr>
          <p:nvPr/>
        </p:nvGraphicFramePr>
        <p:xfrm>
          <a:off x="5969000" y="3300413"/>
          <a:ext cx="22225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CorelDRAW" r:id="rId4" imgW="7162800" imgH="6029325" progId="CorelDraw.Graphic.7">
                  <p:embed/>
                </p:oleObj>
              </mc:Choice>
              <mc:Fallback>
                <p:oleObj name="CorelDRAW" r:id="rId4" imgW="7162800" imgH="6029325" progId="CorelDraw.Graphic.7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3300413"/>
                        <a:ext cx="22225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矩形 1"/>
          <p:cNvSpPr>
            <a:spLocks noChangeArrowheads="1"/>
          </p:cNvSpPr>
          <p:nvPr/>
        </p:nvSpPr>
        <p:spPr bwMode="auto">
          <a:xfrm>
            <a:off x="468313" y="3213100"/>
            <a:ext cx="417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Principles of Computer</a:t>
            </a:r>
            <a:r>
              <a:rPr lang="en-US" altLang="zh-CN" sz="1000">
                <a:solidFill>
                  <a:schemeClr val="accent2"/>
                </a:solidFill>
                <a:latin typeface="Verdan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sz="18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Organization</a:t>
            </a:r>
          </a:p>
        </p:txBody>
      </p:sp>
      <p:sp>
        <p:nvSpPr>
          <p:cNvPr id="10246" name="矩形 2"/>
          <p:cNvSpPr>
            <a:spLocks noChangeArrowheads="1"/>
          </p:cNvSpPr>
          <p:nvPr/>
        </p:nvSpPr>
        <p:spPr bwMode="auto">
          <a:xfrm>
            <a:off x="5854700" y="2373313"/>
            <a:ext cx="1982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177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2018 </a:t>
            </a:r>
            <a:r>
              <a:rPr lang="zh-CN" altLang="en-US" sz="2800" b="1" i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秋季</a:t>
            </a:r>
            <a:endParaRPr lang="zh-CN" altLang="en-US" sz="4800" i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4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3213100"/>
            <a:ext cx="1674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Arial" panose="020B0604020202020204" pitchFamily="34" charset="0"/>
              </a:rPr>
              <a:t>U</a:t>
            </a:r>
            <a:r>
              <a:rPr lang="zh-CN" altLang="en-US" smtClean="0">
                <a:latin typeface="Arial" panose="020B0604020202020204" pitchFamily="34" charset="0"/>
              </a:rPr>
              <a:t>盘拔出时为什么需要安全删除？</a:t>
            </a:r>
          </a:p>
        </p:txBody>
      </p:sp>
      <p:pic>
        <p:nvPicPr>
          <p:cNvPr id="1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700213"/>
            <a:ext cx="3714750" cy="3810000"/>
          </a:xfrm>
        </p:spPr>
      </p:pic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572000" y="3043238"/>
            <a:ext cx="4103688" cy="25209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sz="2000" dirty="0"/>
              <a:t>后果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sz="1800" dirty="0"/>
              <a:t>计算机崩溃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sz="1800" u="sng" dirty="0">
                <a:solidFill>
                  <a:srgbClr val="FF0000"/>
                </a:solidFill>
              </a:rPr>
              <a:t>数据丢失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sz="2000" dirty="0"/>
              <a:t>原因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800" dirty="0" smtClean="0">
                <a:solidFill>
                  <a:srgbClr val="FF0000"/>
                </a:solidFill>
              </a:rPr>
              <a:t>???</a:t>
            </a:r>
            <a:endParaRPr sz="1800" dirty="0"/>
          </a:p>
          <a:p>
            <a:pPr>
              <a:defRPr/>
            </a:pPr>
            <a:endParaRPr dirty="0"/>
          </a:p>
        </p:txBody>
      </p:sp>
      <p:pic>
        <p:nvPicPr>
          <p:cNvPr id="26629" name="Picture 5" descr="j0433797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333375"/>
            <a:ext cx="1092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img20080429110159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268413"/>
            <a:ext cx="28479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程序</a:t>
            </a:r>
            <a:r>
              <a:rPr lang="zh-CN" altLang="en-US" smtClean="0"/>
              <a:t>性能问题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4581525"/>
            <a:ext cx="9147175" cy="668338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>
                <a:solidFill>
                  <a:srgbClr val="008000"/>
                </a:solidFill>
                <a:latin typeface="+mj-lt"/>
              </a:rPr>
              <a:t>以上</a:t>
            </a:r>
            <a:r>
              <a:rPr lang="zh-CN" altLang="en-US" dirty="0" smtClean="0">
                <a:solidFill>
                  <a:srgbClr val="008000"/>
                </a:solidFill>
                <a:latin typeface="+mj-lt"/>
              </a:rPr>
              <a:t>两程序功能一样，时间空间</a:t>
            </a:r>
            <a:r>
              <a:rPr lang="zh-CN" altLang="en-US" dirty="0">
                <a:solidFill>
                  <a:srgbClr val="008000"/>
                </a:solidFill>
                <a:latin typeface="+mj-lt"/>
              </a:rPr>
              <a:t>复杂</a:t>
            </a:r>
            <a:r>
              <a:rPr lang="zh-CN" altLang="en-US" dirty="0" smtClean="0">
                <a:solidFill>
                  <a:srgbClr val="008000"/>
                </a:solidFill>
                <a:latin typeface="+mj-lt"/>
              </a:rPr>
              <a:t>度一样</a:t>
            </a:r>
            <a:r>
              <a:rPr lang="zh-CN" altLang="en-US" dirty="0">
                <a:solidFill>
                  <a:srgbClr val="008000"/>
                </a:solidFill>
                <a:latin typeface="+mj-lt"/>
              </a:rPr>
              <a:t>，执行时间一样吗？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b="1" dirty="0">
                <a:latin typeface="+mj-lt"/>
                <a:ea typeface="黑体" panose="02010609060101010101" pitchFamily="49" charset="-122"/>
              </a:rPr>
              <a:t>理解该问题需要知道：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数组的存放</a:t>
            </a:r>
            <a:r>
              <a:rPr lang="zh-CN" altLang="en-US" b="1" dirty="0" smtClean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方式  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Cache</a:t>
            </a:r>
            <a:r>
              <a:rPr lang="zh-CN" altLang="en-US" b="1" dirty="0" smtClean="0">
                <a:solidFill>
                  <a:srgbClr val="FF0000"/>
                </a:solidFill>
                <a:latin typeface="+mj-lt"/>
                <a:ea typeface="黑体" panose="02010609060101010101" pitchFamily="49" charset="-122"/>
              </a:rPr>
              <a:t>机制   访问局部性</a:t>
            </a:r>
            <a:endParaRPr lang="zh-CN" altLang="en-US" b="1" dirty="0">
              <a:solidFill>
                <a:srgbClr val="FF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9388" y="987425"/>
            <a:ext cx="4392612" cy="3351213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#define N 2048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copyij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716463" y="987425"/>
            <a:ext cx="4176712" cy="3351213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#define N 2048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void 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copyji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],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000" b="1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dst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01650" y="2825750"/>
            <a:ext cx="2917825" cy="360363"/>
          </a:xfrm>
          <a:prstGeom prst="rect">
            <a:avLst/>
          </a:prstGeom>
          <a:solidFill>
            <a:srgbClr val="FFFF00">
              <a:alpha val="27843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291138" y="3186113"/>
            <a:ext cx="2809875" cy="360362"/>
          </a:xfrm>
          <a:prstGeom prst="rect">
            <a:avLst/>
          </a:prstGeom>
          <a:solidFill>
            <a:srgbClr val="FFFF00">
              <a:alpha val="27843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Rectangle 10"/>
          <p:cNvSpPr>
            <a:spLocks/>
          </p:cNvSpPr>
          <p:nvPr/>
        </p:nvSpPr>
        <p:spPr bwMode="auto">
          <a:xfrm>
            <a:off x="6084888" y="5157788"/>
            <a:ext cx="2601912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0">
                <a:sym typeface="Calibri" panose="020F0502020204030204" pitchFamily="34" charset="0"/>
              </a:rPr>
              <a:t>21 times slower</a:t>
            </a:r>
            <a:br>
              <a:rPr lang="en-US" altLang="zh-CN" b="1" i="0">
                <a:sym typeface="Calibri" panose="020F0502020204030204" pitchFamily="34" charset="0"/>
              </a:rPr>
            </a:br>
            <a:r>
              <a:rPr lang="en-US" altLang="zh-CN" b="1" i="0">
                <a:sym typeface="Calibri" panose="020F0502020204030204" pitchFamily="34" charset="0"/>
              </a:rPr>
              <a:t>(Pentium 4)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0">
                <a:solidFill>
                  <a:srgbClr val="FF0000"/>
                </a:solidFill>
              </a:rPr>
              <a:t>Why</a:t>
            </a:r>
            <a:r>
              <a:rPr lang="zh-CN" altLang="en-US" b="1" i="0">
                <a:solidFill>
                  <a:srgbClr val="FF0000"/>
                </a:solidFill>
              </a:rPr>
              <a:t>？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b="1" i="0"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FFFF"/>
                </a:solidFill>
              </a:rPr>
              <a:t>阿里</a:t>
            </a:r>
            <a:r>
              <a:rPr lang="en-US" altLang="zh-CN" smtClean="0">
                <a:solidFill>
                  <a:srgbClr val="FFFFFF"/>
                </a:solidFill>
              </a:rPr>
              <a:t>2015</a:t>
            </a:r>
            <a:r>
              <a:rPr lang="zh-CN" altLang="en-US" smtClean="0">
                <a:solidFill>
                  <a:srgbClr val="FFFFFF"/>
                </a:solidFill>
              </a:rPr>
              <a:t>笔试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981075"/>
            <a:ext cx="8218487" cy="554355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一台主流配置的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上，调用</a:t>
            </a:r>
            <a:r>
              <a:rPr lang="en-US" altLang="zh-CN" dirty="0" smtClean="0"/>
              <a:t>f(35)</a:t>
            </a:r>
            <a:r>
              <a:rPr lang="zh-CN" altLang="en-US" dirty="0" smtClean="0"/>
              <a:t>所需时间大概是</a:t>
            </a:r>
            <a:r>
              <a:rPr lang="en-US" altLang="zh-CN" dirty="0" smtClean="0"/>
              <a:t>(  )</a:t>
            </a:r>
            <a:r>
              <a:rPr lang="zh-CN" altLang="en-US" dirty="0" smtClean="0"/>
              <a:t>。</a:t>
            </a: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b="1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while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 &gt;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+=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__max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endParaRPr lang="en-US" altLang="zh-CN" b="1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 smtClean="0"/>
              <a:t>A</a:t>
            </a:r>
            <a:r>
              <a:rPr lang="zh-CN" altLang="en-US" dirty="0"/>
              <a:t>．几毫秒    </a:t>
            </a:r>
            <a:r>
              <a:rPr lang="en-US" altLang="zh-CN" dirty="0"/>
              <a:t>B</a:t>
            </a:r>
            <a:r>
              <a:rPr lang="zh-CN" altLang="en-US" dirty="0"/>
              <a:t>．几秒     </a:t>
            </a:r>
            <a:r>
              <a:rPr lang="en-US" altLang="zh-CN" dirty="0"/>
              <a:t>C</a:t>
            </a:r>
            <a:r>
              <a:rPr lang="zh-CN" altLang="en-US" dirty="0"/>
              <a:t>．几分钟   </a:t>
            </a:r>
            <a:r>
              <a:rPr lang="en-US" altLang="zh-CN" dirty="0"/>
              <a:t>D</a:t>
            </a:r>
            <a:r>
              <a:rPr lang="zh-CN" altLang="en-US" dirty="0"/>
              <a:t>．</a:t>
            </a:r>
            <a:r>
              <a:rPr lang="zh-CN" altLang="en-US" dirty="0" smtClean="0"/>
              <a:t>几小时</a:t>
            </a:r>
            <a:endParaRPr lang="en-US" altLang="zh-CN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构造观</a:t>
            </a:r>
            <a:r>
              <a:rPr lang="en-US" altLang="zh-CN" smtClean="0"/>
              <a:t>+</a:t>
            </a:r>
            <a:r>
              <a:rPr lang="zh-CN" altLang="en-US" smtClean="0"/>
              <a:t>系统观</a:t>
            </a:r>
            <a:r>
              <a:rPr lang="en-US" altLang="zh-CN" smtClean="0"/>
              <a:t>+</a:t>
            </a:r>
            <a:r>
              <a:rPr lang="zh-CN" altLang="en-US" smtClean="0"/>
              <a:t>工程观的学习视角和学习方法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构造观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掌握设计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设计功能部件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基本编码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解码器、运算器、控制器、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存储器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设计简单系统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系统观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软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硬协同的视角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理解计算机系统的构成及各部分之间的相互影响；</a:t>
            </a: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理解不同系统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结构对程序的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影响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功能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、性能、可移植性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等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工程观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系统实现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视角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如何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克服工程制约条件？如何降低成本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如何提升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性能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提升可靠性，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节约能耗？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多实践</a:t>
            </a:r>
            <a:r>
              <a:rPr lang="en-US" altLang="zh-CN" sz="24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----</a:t>
            </a:r>
            <a:r>
              <a:rPr lang="en-US" altLang="zh-CN" sz="2400" b="1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Logisim</a:t>
            </a:r>
            <a:r>
              <a:rPr lang="zh-CN" altLang="en-US" sz="24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平台</a:t>
            </a:r>
            <a:endParaRPr lang="zh-CN" altLang="en-US" sz="2400" b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defRPr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实验体系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686800" cy="504031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单元</a:t>
            </a:r>
            <a:r>
              <a:rPr lang="zh-CN" altLang="en-US" dirty="0"/>
              <a:t>实验</a:t>
            </a:r>
            <a:r>
              <a:rPr lang="en-US" altLang="zh-CN" dirty="0"/>
              <a:t>16</a:t>
            </a:r>
            <a:r>
              <a:rPr lang="zh-CN" altLang="en-US" dirty="0"/>
              <a:t>学时，课外</a:t>
            </a:r>
            <a:r>
              <a:rPr lang="en-US" altLang="zh-CN" dirty="0"/>
              <a:t>16</a:t>
            </a:r>
            <a:r>
              <a:rPr lang="zh-CN" altLang="en-US" dirty="0" smtClean="0"/>
              <a:t>学时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校验编码流水传输实验（汉字编码转换</a:t>
            </a:r>
            <a:r>
              <a:rPr lang="zh-CN" altLang="en-US" dirty="0" smtClean="0">
                <a:solidFill>
                  <a:srgbClr val="C00000"/>
                </a:solidFill>
              </a:rPr>
              <a:t>，编码实验）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运算器实验（快速加法器，阵列乘法器，</a:t>
            </a:r>
            <a:r>
              <a:rPr lang="en-US" altLang="zh-CN" dirty="0">
                <a:solidFill>
                  <a:srgbClr val="C00000"/>
                </a:solidFill>
              </a:rPr>
              <a:t>MIPS ALU</a:t>
            </a:r>
            <a:r>
              <a:rPr lang="zh-CN" altLang="en-US" dirty="0">
                <a:solidFill>
                  <a:srgbClr val="C00000"/>
                </a:solidFill>
              </a:rPr>
              <a:t>，一位乘法器）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存储器实验（存储扩展，</a:t>
            </a:r>
            <a:r>
              <a:rPr lang="en-US" altLang="zh-CN" dirty="0">
                <a:solidFill>
                  <a:srgbClr val="C00000"/>
                </a:solidFill>
              </a:rPr>
              <a:t>MIPS</a:t>
            </a:r>
            <a:r>
              <a:rPr lang="zh-CN" altLang="en-US" dirty="0">
                <a:solidFill>
                  <a:srgbClr val="C00000"/>
                </a:solidFill>
              </a:rPr>
              <a:t>寄存器文件，</a:t>
            </a:r>
            <a:r>
              <a:rPr lang="en-US" altLang="zh-CN" dirty="0">
                <a:solidFill>
                  <a:srgbClr val="C00000"/>
                </a:solidFill>
              </a:rPr>
              <a:t>Cache</a:t>
            </a:r>
            <a:r>
              <a:rPr lang="zh-CN" altLang="en-US" dirty="0">
                <a:solidFill>
                  <a:srgbClr val="C00000"/>
                </a:solidFill>
              </a:rPr>
              <a:t>实现）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C00000"/>
                </a:solidFill>
              </a:rPr>
              <a:t>CPU</a:t>
            </a:r>
            <a:r>
              <a:rPr lang="zh-CN" altLang="en-US" dirty="0">
                <a:solidFill>
                  <a:srgbClr val="C00000"/>
                </a:solidFill>
              </a:rPr>
              <a:t>设计（</a:t>
            </a:r>
            <a:r>
              <a:rPr lang="en-US" altLang="zh-CN" dirty="0">
                <a:solidFill>
                  <a:srgbClr val="C00000"/>
                </a:solidFill>
              </a:rPr>
              <a:t>MIPS </a:t>
            </a:r>
            <a:r>
              <a:rPr lang="zh-CN" altLang="en-US" dirty="0">
                <a:solidFill>
                  <a:srgbClr val="C00000"/>
                </a:solidFill>
              </a:rPr>
              <a:t>多周期微程序，多周期硬布线）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zh-CN" altLang="en-US" dirty="0"/>
              <a:t>课程设计</a:t>
            </a:r>
            <a:r>
              <a:rPr lang="en-US" altLang="zh-CN" dirty="0"/>
              <a:t>32</a:t>
            </a:r>
            <a:r>
              <a:rPr lang="zh-CN" altLang="en-US" dirty="0"/>
              <a:t>学时</a:t>
            </a:r>
            <a:r>
              <a:rPr lang="zh-CN" altLang="en-US" dirty="0" smtClean="0"/>
              <a:t>（两周集中</a:t>
            </a:r>
            <a:r>
              <a:rPr lang="zh-CN" altLang="en-US" dirty="0"/>
              <a:t>完成）</a:t>
            </a:r>
            <a:endParaRPr lang="en-US" altLang="zh-CN" dirty="0"/>
          </a:p>
          <a:p>
            <a:pPr lvl="1">
              <a:defRPr/>
            </a:pPr>
            <a:r>
              <a:rPr lang="en-US" altLang="zh-CN" dirty="0">
                <a:solidFill>
                  <a:srgbClr val="C00000"/>
                </a:solidFill>
              </a:rPr>
              <a:t>MIPS</a:t>
            </a:r>
            <a:r>
              <a:rPr lang="zh-CN" altLang="en-US" dirty="0">
                <a:solidFill>
                  <a:srgbClr val="C00000"/>
                </a:solidFill>
              </a:rPr>
              <a:t>单周期</a:t>
            </a:r>
            <a:r>
              <a:rPr lang="en-US" altLang="zh-CN" dirty="0">
                <a:solidFill>
                  <a:srgbClr val="C00000"/>
                </a:solidFill>
              </a:rPr>
              <a:t>CPU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24</a:t>
            </a:r>
            <a:r>
              <a:rPr lang="zh-CN" altLang="en-US" dirty="0">
                <a:solidFill>
                  <a:srgbClr val="C00000"/>
                </a:solidFill>
              </a:rPr>
              <a:t>条共同指令</a:t>
            </a:r>
            <a:r>
              <a:rPr lang="en-US" altLang="zh-CN" dirty="0">
                <a:solidFill>
                  <a:srgbClr val="C00000"/>
                </a:solidFill>
              </a:rPr>
              <a:t>+4</a:t>
            </a:r>
            <a:r>
              <a:rPr lang="zh-CN" altLang="en-US" dirty="0">
                <a:solidFill>
                  <a:srgbClr val="C00000"/>
                </a:solidFill>
              </a:rPr>
              <a:t>条差异化指令）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理想流水线、气泡流水线、重定向流水线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单周期中断机制实现、流水中断机制实现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动态分支预测机制实现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zh-CN" dirty="0" err="1">
                <a:solidFill>
                  <a:srgbClr val="C00000"/>
                </a:solidFill>
              </a:rPr>
              <a:t>Logisim+FPGA</a:t>
            </a:r>
            <a:r>
              <a:rPr lang="zh-CN" altLang="en-US" dirty="0">
                <a:solidFill>
                  <a:srgbClr val="C00000"/>
                </a:solidFill>
              </a:rPr>
              <a:t>双方案可选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编码实验</a:t>
            </a:r>
          </a:p>
        </p:txBody>
      </p:sp>
      <p:pic>
        <p:nvPicPr>
          <p:cNvPr id="3" name="海明编码检测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1052513"/>
            <a:ext cx="8062912" cy="50403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运算器实验</a:t>
            </a:r>
          </a:p>
        </p:txBody>
      </p:sp>
      <p:sp>
        <p:nvSpPr>
          <p:cNvPr id="31748" name="内容占位符 3"/>
          <p:cNvSpPr txBox="1">
            <a:spLocks/>
          </p:cNvSpPr>
          <p:nvPr/>
        </p:nvSpPr>
        <p:spPr bwMode="auto">
          <a:xfrm>
            <a:off x="2700338" y="214313"/>
            <a:ext cx="655161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12176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defTabSz="12176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12176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132013" indent="-303213" defTabSz="12176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741613" indent="-303213" defTabSz="1217613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1988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36560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41132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45704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800" i="0">
                <a:solidFill>
                  <a:schemeClr val="bg1"/>
                </a:solidFill>
              </a:rPr>
              <a:t>自动测试，故障记录，自动评分</a:t>
            </a:r>
            <a:endParaRPr lang="en-US" altLang="zh-CN" sz="2800" i="0">
              <a:solidFill>
                <a:schemeClr val="bg1"/>
              </a:solidFill>
            </a:endParaRPr>
          </a:p>
          <a:p>
            <a:pPr lvl="1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</a:pPr>
            <a:endParaRPr lang="en-US" altLang="zh-CN" sz="2400" i="0">
              <a:solidFill>
                <a:schemeClr val="bg1"/>
              </a:solidFill>
            </a:endParaRPr>
          </a:p>
          <a:p>
            <a:pPr lvl="1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</a:pPr>
            <a:endParaRPr lang="en-US" altLang="zh-CN" sz="2400" i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altLang="en-US" sz="2800" i="0">
              <a:solidFill>
                <a:schemeClr val="bg1"/>
              </a:solidFill>
            </a:endParaRPr>
          </a:p>
        </p:txBody>
      </p:sp>
      <p:pic>
        <p:nvPicPr>
          <p:cNvPr id="3" name="ALU测试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1949" y="1052512"/>
            <a:ext cx="6370893" cy="547283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 RAM</a:t>
            </a:r>
            <a:r>
              <a:rPr lang="zh-CN" altLang="en-US" smtClean="0"/>
              <a:t>实验</a:t>
            </a:r>
          </a:p>
        </p:txBody>
      </p:sp>
      <p:pic>
        <p:nvPicPr>
          <p:cNvPr id="3" name="MIPSRAM 测试电路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65225"/>
            <a:ext cx="8218488" cy="481488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Cache</a:t>
            </a:r>
            <a:r>
              <a:rPr lang="zh-CN" altLang="en-US" smtClean="0"/>
              <a:t>硬件设计实验</a:t>
            </a:r>
          </a:p>
        </p:txBody>
      </p:sp>
      <p:pic>
        <p:nvPicPr>
          <p:cNvPr id="3" name="cache测试动画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38263"/>
            <a:ext cx="8218488" cy="44672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单周期</a:t>
            </a:r>
            <a:r>
              <a:rPr lang="en-US" altLang="zh-CN" smtClean="0"/>
              <a:t>CPU</a:t>
            </a:r>
            <a:r>
              <a:rPr lang="zh-CN" altLang="en-US" smtClean="0"/>
              <a:t>设计</a:t>
            </a:r>
          </a:p>
        </p:txBody>
      </p:sp>
      <p:pic>
        <p:nvPicPr>
          <p:cNvPr id="3" name="单周期CP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84338"/>
            <a:ext cx="8218488" cy="3776662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成绩管理</a:t>
            </a:r>
            <a:endParaRPr lang="en-US" altLang="zh-CN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600" dirty="0"/>
              <a:t>课堂考勤</a:t>
            </a:r>
            <a:r>
              <a:rPr lang="en-US" altLang="zh-CN" sz="2600" dirty="0"/>
              <a:t>     10</a:t>
            </a:r>
            <a:r>
              <a:rPr lang="en-US" altLang="zh-CN" sz="2600" dirty="0" smtClean="0"/>
              <a:t>%      </a:t>
            </a:r>
            <a:r>
              <a:rPr lang="zh-CN" altLang="en-US" sz="2600" dirty="0" smtClean="0"/>
              <a:t>人数低于</a:t>
            </a:r>
            <a:r>
              <a:rPr lang="en-US" altLang="zh-CN" sz="2600" dirty="0" smtClean="0"/>
              <a:t>90%</a:t>
            </a:r>
            <a:r>
              <a:rPr lang="zh-CN" altLang="en-US" sz="2600" dirty="0" smtClean="0"/>
              <a:t>，抽检</a:t>
            </a:r>
            <a:endParaRPr lang="en-US" altLang="zh-CN" sz="2600" dirty="0" smtClean="0"/>
          </a:p>
          <a:p>
            <a:pPr eaLnBrk="1" hangingPunct="1">
              <a:defRPr/>
            </a:pPr>
            <a:r>
              <a:rPr lang="zh-CN" altLang="en-US" sz="2600" dirty="0" smtClean="0"/>
              <a:t>平台互动</a:t>
            </a:r>
            <a:r>
              <a:rPr lang="en-US" altLang="zh-CN" sz="2600" dirty="0" smtClean="0"/>
              <a:t>     10%      MOOC</a:t>
            </a:r>
            <a:r>
              <a:rPr lang="zh-CN" altLang="en-US" sz="2600" dirty="0" smtClean="0"/>
              <a:t>平台互动，每章一次</a:t>
            </a:r>
            <a:endParaRPr lang="en-US" altLang="zh-CN" sz="2600" dirty="0"/>
          </a:p>
          <a:p>
            <a:pPr eaLnBrk="1" hangingPunct="1">
              <a:defRPr/>
            </a:pPr>
            <a:r>
              <a:rPr lang="zh-CN" altLang="en-US" sz="2600" dirty="0" smtClean="0"/>
              <a:t>平台作业</a:t>
            </a:r>
            <a:r>
              <a:rPr lang="en-US" altLang="zh-CN" sz="2600" dirty="0" smtClean="0"/>
              <a:t>     20%      MOOC</a:t>
            </a:r>
            <a:r>
              <a:rPr lang="zh-CN" altLang="en-US" sz="2600" dirty="0" smtClean="0"/>
              <a:t>平台练习与测试</a:t>
            </a:r>
            <a:endParaRPr lang="en-US" altLang="zh-CN" sz="2600" dirty="0" smtClean="0"/>
          </a:p>
          <a:p>
            <a:pPr eaLnBrk="1" hangingPunct="1">
              <a:defRPr/>
            </a:pPr>
            <a:endParaRPr lang="en-US" altLang="zh-CN" sz="2600" dirty="0"/>
          </a:p>
          <a:p>
            <a:pPr eaLnBrk="1" hangingPunct="1">
              <a:defRPr/>
            </a:pPr>
            <a:r>
              <a:rPr lang="en-US" altLang="zh-CN" sz="2600" dirty="0" smtClean="0"/>
              <a:t>QQ</a:t>
            </a:r>
            <a:r>
              <a:rPr lang="zh-CN" altLang="en-US" sz="2600" dirty="0" smtClean="0"/>
              <a:t>群：</a:t>
            </a:r>
            <a:r>
              <a:rPr lang="en-US" altLang="zh-CN" sz="2600" dirty="0" smtClean="0">
                <a:solidFill>
                  <a:srgbClr val="0070C0"/>
                </a:solidFill>
              </a:rPr>
              <a:t>785580496 </a:t>
            </a:r>
          </a:p>
          <a:p>
            <a:pPr eaLnBrk="1" hangingPunct="1">
              <a:defRPr/>
            </a:pPr>
            <a:r>
              <a:rPr lang="zh-CN" altLang="en-US" sz="2600" dirty="0" smtClean="0"/>
              <a:t>课件下载</a:t>
            </a:r>
            <a:endParaRPr lang="en-US" altLang="zh-CN" sz="2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68960"/>
            <a:ext cx="2829793" cy="2829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段流水</a:t>
            </a:r>
            <a:r>
              <a:rPr lang="en-US" altLang="zh-CN" smtClean="0"/>
              <a:t>MIPS CPU</a:t>
            </a:r>
            <a:r>
              <a:rPr lang="zh-CN" altLang="en-US" smtClean="0"/>
              <a:t>设计</a:t>
            </a:r>
          </a:p>
        </p:txBody>
      </p:sp>
      <p:pic>
        <p:nvPicPr>
          <p:cNvPr id="6" name="Rec 0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371792" y="1628800"/>
            <a:ext cx="8400415" cy="3528392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实验成果</a:t>
            </a:r>
          </a:p>
        </p:txBody>
      </p:sp>
      <p:grpSp>
        <p:nvGrpSpPr>
          <p:cNvPr id="36867" name="组合 12"/>
          <p:cNvGrpSpPr>
            <a:grpSpLocks/>
          </p:cNvGrpSpPr>
          <p:nvPr/>
        </p:nvGrpSpPr>
        <p:grpSpPr bwMode="auto">
          <a:xfrm>
            <a:off x="908050" y="1844675"/>
            <a:ext cx="7788275" cy="3384550"/>
            <a:chOff x="1831340" y="1816126"/>
            <a:chExt cx="9638595" cy="418869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79373" y="1816126"/>
              <a:ext cx="4831161" cy="31150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0000" endPos="15000" dist="38100" dir="5400000" sy="-100000" algn="bl" rotWithShape="0"/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340" y="1816127"/>
              <a:ext cx="3859272" cy="31150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0000" endPos="15000" dist="38100" dir="5400000" sy="-100000" algn="bl" rotWithShape="0"/>
            </a:effectLst>
          </p:spPr>
        </p:pic>
        <p:grpSp>
          <p:nvGrpSpPr>
            <p:cNvPr id="36870" name="组合 6"/>
            <p:cNvGrpSpPr>
              <a:grpSpLocks/>
            </p:cNvGrpSpPr>
            <p:nvPr/>
          </p:nvGrpSpPr>
          <p:grpSpPr bwMode="auto">
            <a:xfrm>
              <a:off x="5919971" y="5450962"/>
              <a:ext cx="5549964" cy="553856"/>
              <a:chOff x="5919971" y="5450962"/>
              <a:chExt cx="5549964" cy="553856"/>
            </a:xfrm>
          </p:grpSpPr>
          <p:sp>
            <p:nvSpPr>
              <p:cNvPr id="8" name="六边形 7"/>
              <p:cNvSpPr/>
              <p:nvPr/>
            </p:nvSpPr>
            <p:spPr>
              <a:xfrm>
                <a:off x="6281283" y="5450779"/>
                <a:ext cx="4746605" cy="554039"/>
              </a:xfrm>
              <a:prstGeom prst="hexagon">
                <a:avLst/>
              </a:prstGeom>
              <a:solidFill>
                <a:srgbClr val="FF6950"/>
              </a:solidFill>
              <a:ln w="38100">
                <a:solidFill>
                  <a:srgbClr val="E2E2E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i="0" dirty="0"/>
              </a:p>
            </p:txBody>
          </p:sp>
          <p:sp>
            <p:nvSpPr>
              <p:cNvPr id="9" name="标题 2"/>
              <p:cNvSpPr txBox="1"/>
              <p:nvPr/>
            </p:nvSpPr>
            <p:spPr>
              <a:xfrm>
                <a:off x="5919787" y="5450779"/>
                <a:ext cx="5550148" cy="55403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fontAlgn="auto">
                  <a:lnSpc>
                    <a:spcPct val="100000"/>
                  </a:lnSpc>
                  <a:spcAft>
                    <a:spcPts val="0"/>
                  </a:spcAft>
                  <a:defRPr/>
                </a:pPr>
                <a:r>
                  <a:rPr lang="zh-CN" altLang="en-US" sz="1800" b="1" i="0" dirty="0">
                    <a:cs typeface="+mn-cs"/>
                  </a:rPr>
                  <a:t>系统能力综合实践</a:t>
                </a:r>
                <a:r>
                  <a:rPr lang="en-US" altLang="zh-CN" sz="1800" b="1" i="0" dirty="0">
                    <a:cs typeface="+mn-cs"/>
                  </a:rPr>
                  <a:t>:</a:t>
                </a:r>
                <a:r>
                  <a:rPr lang="zh-CN" altLang="en-US" sz="1800" b="1" i="0" dirty="0">
                    <a:cs typeface="+mn-cs"/>
                  </a:rPr>
                  <a:t> 遥控智能小车</a:t>
                </a:r>
              </a:p>
            </p:txBody>
          </p:sp>
        </p:grpSp>
        <p:grpSp>
          <p:nvGrpSpPr>
            <p:cNvPr id="36871" name="组合 9"/>
            <p:cNvGrpSpPr>
              <a:grpSpLocks/>
            </p:cNvGrpSpPr>
            <p:nvPr/>
          </p:nvGrpSpPr>
          <p:grpSpPr bwMode="auto">
            <a:xfrm>
              <a:off x="1831340" y="5450962"/>
              <a:ext cx="3859272" cy="553856"/>
              <a:chOff x="1831339" y="5450962"/>
              <a:chExt cx="3859272" cy="553856"/>
            </a:xfrm>
          </p:grpSpPr>
          <p:sp>
            <p:nvSpPr>
              <p:cNvPr id="11" name="六边形 10"/>
              <p:cNvSpPr/>
              <p:nvPr/>
            </p:nvSpPr>
            <p:spPr>
              <a:xfrm>
                <a:off x="1831339" y="5450779"/>
                <a:ext cx="3858581" cy="554039"/>
              </a:xfrm>
              <a:prstGeom prst="hexagon">
                <a:avLst/>
              </a:prstGeom>
              <a:solidFill>
                <a:srgbClr val="FF6950"/>
              </a:solidFill>
              <a:ln w="38100">
                <a:solidFill>
                  <a:srgbClr val="E2E2E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 i="0" dirty="0"/>
              </a:p>
            </p:txBody>
          </p:sp>
          <p:sp>
            <p:nvSpPr>
              <p:cNvPr id="12" name="标题 2"/>
              <p:cNvSpPr txBox="1"/>
              <p:nvPr/>
            </p:nvSpPr>
            <p:spPr>
              <a:xfrm>
                <a:off x="2377513" y="5450779"/>
                <a:ext cx="2766234" cy="554039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  <a:defRPr/>
                </a:pPr>
                <a:r>
                  <a:rPr lang="zh-CN" altLang="en-US" sz="1800" b="1" i="0" dirty="0">
                    <a:cs typeface="+mn-cs"/>
                  </a:rPr>
                  <a:t>简单计算机系统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龙芯杯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124744"/>
            <a:ext cx="6741416" cy="504031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87624" y="980728"/>
            <a:ext cx="7128792" cy="5538918"/>
            <a:chOff x="1187624" y="980728"/>
            <a:chExt cx="7128792" cy="55389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36224" t="14700" r="9046" b="9701"/>
            <a:stretch/>
          </p:blipFill>
          <p:spPr>
            <a:xfrm>
              <a:off x="1187624" y="980728"/>
              <a:ext cx="7128792" cy="553891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23392" y="3140968"/>
              <a:ext cx="7044308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175">
              <a:solidFill>
                <a:srgbClr val="FF0000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223392" y="5085184"/>
              <a:ext cx="7044308" cy="21602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175">
              <a:solidFill>
                <a:srgbClr val="FF0000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60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519113" y="214313"/>
            <a:ext cx="8229600" cy="582612"/>
          </a:xfrm>
        </p:spPr>
        <p:txBody>
          <a:bodyPr/>
          <a:lstStyle/>
          <a:p>
            <a:r>
              <a:rPr lang="zh-CN" altLang="en-US" smtClean="0"/>
              <a:t>程序员角度理解        高级语言如何执行成二值逻辑</a:t>
            </a:r>
          </a:p>
        </p:txBody>
      </p:sp>
      <p:sp>
        <p:nvSpPr>
          <p:cNvPr id="10" name="矩形 9"/>
          <p:cNvSpPr/>
          <p:nvPr/>
        </p:nvSpPr>
        <p:spPr>
          <a:xfrm>
            <a:off x="4500563" y="981075"/>
            <a:ext cx="1223962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prstClr val="white"/>
                </a:solidFill>
                <a:latin typeface="Calibri"/>
                <a:ea typeface="宋体"/>
              </a:rPr>
              <a:t>c=</a:t>
            </a:r>
            <a:r>
              <a:rPr lang="en-US" altLang="zh-CN" sz="2400" i="0" kern="0" dirty="0" err="1">
                <a:solidFill>
                  <a:prstClr val="white"/>
                </a:solidFill>
                <a:latin typeface="Calibri"/>
                <a:ea typeface="宋体"/>
              </a:rPr>
              <a:t>a+b</a:t>
            </a:r>
            <a:r>
              <a:rPr lang="en-US" altLang="zh-CN" sz="2400" i="0" kern="0" dirty="0">
                <a:solidFill>
                  <a:prstClr val="white"/>
                </a:solidFill>
                <a:latin typeface="Calibri"/>
                <a:ea typeface="宋体"/>
              </a:rPr>
              <a:t>;</a:t>
            </a:r>
            <a:endParaRPr lang="zh-CN" altLang="en-US" sz="2400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7188" y="2409825"/>
            <a:ext cx="201612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smtClean="0">
                <a:solidFill>
                  <a:prstClr val="white"/>
                </a:solidFill>
                <a:latin typeface="Calibri"/>
                <a:ea typeface="宋体"/>
              </a:rPr>
              <a:t>add </a:t>
            </a: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$s1, $s2,$s3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3850" y="4064000"/>
            <a:ext cx="92868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OP=00</a:t>
            </a:r>
            <a:endParaRPr lang="zh-CN" altLang="en-US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2538" y="4064000"/>
            <a:ext cx="58420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18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36738" y="4064000"/>
            <a:ext cx="5905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19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60625" y="4064000"/>
            <a:ext cx="60007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17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60700" y="4064000"/>
            <a:ext cx="6477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0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08400" y="4064000"/>
            <a:ext cx="647700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32</a:t>
            </a:r>
            <a:endParaRPr lang="zh-CN" altLang="en-US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92500" y="1614488"/>
            <a:ext cx="1008063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编译器</a:t>
            </a:r>
          </a:p>
        </p:txBody>
      </p:sp>
      <p:sp>
        <p:nvSpPr>
          <p:cNvPr id="29" name="椭圆 28"/>
          <p:cNvSpPr/>
          <p:nvPr/>
        </p:nvSpPr>
        <p:spPr>
          <a:xfrm>
            <a:off x="4500563" y="3170238"/>
            <a:ext cx="1008062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汇编器</a:t>
            </a:r>
          </a:p>
        </p:txBody>
      </p:sp>
      <p:sp>
        <p:nvSpPr>
          <p:cNvPr id="30" name="椭圆 29"/>
          <p:cNvSpPr/>
          <p:nvPr/>
        </p:nvSpPr>
        <p:spPr>
          <a:xfrm>
            <a:off x="6118225" y="4845050"/>
            <a:ext cx="1008063" cy="468313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链接器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916238" y="968375"/>
            <a:ext cx="9366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3563938" y="2409825"/>
            <a:ext cx="13684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汇编语言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645025" y="40671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目标代码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516688" y="40671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机器语言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868988" y="5784850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可执行代码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124075" y="61753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存储器</a:t>
            </a:r>
          </a:p>
        </p:txBody>
      </p:sp>
      <p:sp>
        <p:nvSpPr>
          <p:cNvPr id="38" name="椭圆 37"/>
          <p:cNvSpPr/>
          <p:nvPr/>
        </p:nvSpPr>
        <p:spPr>
          <a:xfrm>
            <a:off x="4378325" y="6034088"/>
            <a:ext cx="1008063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加载器</a:t>
            </a:r>
          </a:p>
        </p:txBody>
      </p:sp>
      <p:cxnSp>
        <p:nvCxnSpPr>
          <p:cNvPr id="40" name="直接箭头连接符 39"/>
          <p:cNvCxnSpPr>
            <a:stCxn id="32" idx="2"/>
            <a:endCxn id="28" idx="1"/>
          </p:cNvCxnSpPr>
          <p:nvPr/>
        </p:nvCxnSpPr>
        <p:spPr>
          <a:xfrm>
            <a:off x="3384550" y="1397000"/>
            <a:ext cx="255588" cy="2873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4"/>
            <a:endCxn id="33" idx="0"/>
          </p:cNvCxnSpPr>
          <p:nvPr/>
        </p:nvCxnSpPr>
        <p:spPr>
          <a:xfrm>
            <a:off x="3997325" y="2082800"/>
            <a:ext cx="250825" cy="3270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414838" y="2838450"/>
            <a:ext cx="400050" cy="4016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076825" y="3638550"/>
            <a:ext cx="431800" cy="4286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30" idx="1"/>
          </p:cNvCxnSpPr>
          <p:nvPr/>
        </p:nvCxnSpPr>
        <p:spPr>
          <a:xfrm>
            <a:off x="5724525" y="4495800"/>
            <a:ext cx="541338" cy="4175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5" idx="2"/>
            <a:endCxn id="30" idx="7"/>
          </p:cNvCxnSpPr>
          <p:nvPr/>
        </p:nvCxnSpPr>
        <p:spPr>
          <a:xfrm flipH="1">
            <a:off x="6978650" y="4495800"/>
            <a:ext cx="330200" cy="4175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0" idx="4"/>
            <a:endCxn id="36" idx="0"/>
          </p:cNvCxnSpPr>
          <p:nvPr/>
        </p:nvCxnSpPr>
        <p:spPr>
          <a:xfrm>
            <a:off x="6621463" y="5313363"/>
            <a:ext cx="39687" cy="4714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6" idx="1"/>
            <a:endCxn id="38" idx="7"/>
          </p:cNvCxnSpPr>
          <p:nvPr/>
        </p:nvCxnSpPr>
        <p:spPr>
          <a:xfrm flipH="1">
            <a:off x="5238750" y="5999163"/>
            <a:ext cx="630238" cy="1031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37" idx="3"/>
          </p:cNvCxnSpPr>
          <p:nvPr/>
        </p:nvCxnSpPr>
        <p:spPr>
          <a:xfrm flipH="1">
            <a:off x="3708400" y="6269038"/>
            <a:ext cx="669925" cy="1206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2101850" y="5446713"/>
            <a:ext cx="1584325" cy="428625"/>
          </a:xfrm>
          <a:prstGeom prst="roundRect">
            <a:avLst/>
          </a:prstGeom>
          <a:solidFill>
            <a:srgbClr val="149C9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取指令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800225" y="4718050"/>
            <a:ext cx="1584325" cy="428625"/>
          </a:xfrm>
          <a:prstGeom prst="roundRect">
            <a:avLst/>
          </a:prstGeom>
          <a:solidFill>
            <a:srgbClr val="149C9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执行</a:t>
            </a:r>
          </a:p>
        </p:txBody>
      </p:sp>
      <p:cxnSp>
        <p:nvCxnSpPr>
          <p:cNvPr id="41" name="直接箭头连接符 40"/>
          <p:cNvCxnSpPr>
            <a:stCxn id="37" idx="0"/>
            <a:endCxn id="31" idx="2"/>
          </p:cNvCxnSpPr>
          <p:nvPr/>
        </p:nvCxnSpPr>
        <p:spPr>
          <a:xfrm flipH="1" flipV="1">
            <a:off x="2894013" y="5875338"/>
            <a:ext cx="22225" cy="3000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1" idx="0"/>
            <a:endCxn id="39" idx="2"/>
          </p:cNvCxnSpPr>
          <p:nvPr/>
        </p:nvCxnSpPr>
        <p:spPr>
          <a:xfrm flipH="1" flipV="1">
            <a:off x="2592388" y="5146675"/>
            <a:ext cx="301625" cy="3000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1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教材     （硬件视角看计算机组成）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58875"/>
            <a:ext cx="3576638" cy="50212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/>
          <a:stretch>
            <a:fillRect/>
          </a:stretch>
        </p:blipFill>
        <p:spPr bwMode="auto">
          <a:xfrm>
            <a:off x="4859338" y="1128713"/>
            <a:ext cx="3600450" cy="5045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Verdana" panose="020B0604030504040204" pitchFamily="34" charset="0"/>
              </a:rPr>
              <a:t>参考书   （软件视角看计算机组成）</a:t>
            </a:r>
            <a:endParaRPr lang="zh-CN" altLang="en-US" smtClean="0"/>
          </a:p>
        </p:txBody>
      </p:sp>
      <p:pic>
        <p:nvPicPr>
          <p:cNvPr id="17413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77938"/>
            <a:ext cx="3524250" cy="502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63"/>
          <a:stretch>
            <a:fillRect/>
          </a:stretch>
        </p:blipFill>
        <p:spPr bwMode="auto">
          <a:xfrm>
            <a:off x="749300" y="1277938"/>
            <a:ext cx="3559175" cy="502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先导课程</a:t>
            </a:r>
            <a:endParaRPr lang="en-US" altLang="zh-CN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语言程序设计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数值逻辑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rgbClr val="C00000"/>
                </a:solidFill>
              </a:rPr>
              <a:t>组合电路，同步电路概念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汇编语言程序设计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 smtClean="0">
                <a:solidFill>
                  <a:srgbClr val="C00000"/>
                </a:solidFill>
              </a:rPr>
              <a:t>看</a:t>
            </a:r>
            <a:r>
              <a:rPr lang="zh-CN" altLang="en-US" dirty="0">
                <a:solidFill>
                  <a:srgbClr val="C00000"/>
                </a:solidFill>
              </a:rPr>
              <a:t>懂指令即可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smtClean="0"/>
              <a:t>Verilog</a:t>
            </a:r>
            <a:r>
              <a:rPr lang="zh-CN" altLang="en-US" dirty="0" smtClean="0"/>
              <a:t>硬件描述语言  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实验</a:t>
            </a:r>
            <a:r>
              <a:rPr lang="zh-CN" altLang="en-US" dirty="0" smtClean="0">
                <a:solidFill>
                  <a:srgbClr val="C00000"/>
                </a:solidFill>
              </a:rPr>
              <a:t>工具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学这课有啥用？？？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12800">
              <a:defRPr/>
            </a:pPr>
            <a:r>
              <a:rPr lang="zh-CN" altLang="en-US" sz="2600" dirty="0">
                <a:solidFill>
                  <a:schemeClr val="accent2"/>
                </a:solidFill>
              </a:rPr>
              <a:t>计算机专业核心课程</a:t>
            </a:r>
          </a:p>
          <a:p>
            <a:pPr lvl="1" defTabSz="812800">
              <a:defRPr/>
            </a:pPr>
            <a:r>
              <a:rPr lang="zh-CN" altLang="en-US" sz="2200" dirty="0">
                <a:solidFill>
                  <a:schemeClr val="accent2"/>
                </a:solidFill>
              </a:rPr>
              <a:t>软件</a:t>
            </a:r>
            <a:r>
              <a:rPr lang="zh-CN" altLang="en-US" sz="2200" dirty="0" smtClean="0">
                <a:solidFill>
                  <a:schemeClr val="accent2"/>
                </a:solidFill>
              </a:rPr>
              <a:t>基础课   （</a:t>
            </a:r>
            <a:r>
              <a:rPr lang="zh-CN" altLang="en-US" sz="2200" dirty="0">
                <a:solidFill>
                  <a:schemeClr val="accent2"/>
                </a:solidFill>
              </a:rPr>
              <a:t>数据结构）</a:t>
            </a:r>
          </a:p>
          <a:p>
            <a:pPr lvl="1" defTabSz="812800">
              <a:defRPr/>
            </a:pPr>
            <a:r>
              <a:rPr lang="zh-CN" altLang="en-US" sz="2200" dirty="0">
                <a:solidFill>
                  <a:schemeClr val="accent2"/>
                </a:solidFill>
              </a:rPr>
              <a:t>硬件</a:t>
            </a:r>
            <a:r>
              <a:rPr lang="zh-CN" altLang="en-US" sz="2200" dirty="0" smtClean="0">
                <a:solidFill>
                  <a:schemeClr val="accent2"/>
                </a:solidFill>
              </a:rPr>
              <a:t>基础课   （</a:t>
            </a:r>
            <a:r>
              <a:rPr lang="zh-CN" altLang="en-US" sz="2200" dirty="0">
                <a:solidFill>
                  <a:schemeClr val="accent2"/>
                </a:solidFill>
              </a:rPr>
              <a:t>计算机组成原理</a:t>
            </a:r>
            <a:r>
              <a:rPr lang="zh-CN" altLang="en-US" sz="2200" dirty="0" smtClean="0">
                <a:solidFill>
                  <a:schemeClr val="accent2"/>
                </a:solidFill>
              </a:rPr>
              <a:t>） 考</a:t>
            </a:r>
            <a:r>
              <a:rPr lang="zh-CN" altLang="en-US" sz="2200" dirty="0">
                <a:solidFill>
                  <a:schemeClr val="accent2"/>
                </a:solidFill>
              </a:rPr>
              <a:t>研科目</a:t>
            </a:r>
          </a:p>
          <a:p>
            <a:pPr defTabSz="812800">
              <a:defRPr/>
            </a:pPr>
            <a:r>
              <a:rPr lang="zh-CN" altLang="en-US" sz="2600" dirty="0">
                <a:solidFill>
                  <a:schemeClr val="accent2"/>
                </a:solidFill>
              </a:rPr>
              <a:t>讲述计算机内部的构成以及各个部件</a:t>
            </a:r>
            <a:r>
              <a:rPr lang="zh-CN" altLang="en-US" sz="2600" dirty="0" smtClean="0">
                <a:solidFill>
                  <a:schemeClr val="accent2"/>
                </a:solidFill>
              </a:rPr>
              <a:t>功能</a:t>
            </a:r>
            <a:endParaRPr lang="en-US" altLang="zh-CN" sz="2600" dirty="0" smtClean="0">
              <a:solidFill>
                <a:schemeClr val="accent2"/>
              </a:solidFill>
            </a:endParaRPr>
          </a:p>
          <a:p>
            <a:pPr defTabSz="812800">
              <a:defRPr/>
            </a:pPr>
            <a:endParaRPr lang="en-US" altLang="zh-CN" sz="2600" dirty="0">
              <a:solidFill>
                <a:schemeClr val="accent2"/>
              </a:solidFill>
            </a:endParaRPr>
          </a:p>
          <a:p>
            <a:pPr defTabSz="812800">
              <a:defRPr/>
            </a:pPr>
            <a:r>
              <a:rPr lang="zh-CN" altLang="en-US" sz="2800" dirty="0" smtClean="0"/>
              <a:t>不考研，不搞硬件，</a:t>
            </a:r>
            <a:r>
              <a:rPr lang="zh-CN" altLang="en-US" sz="2800" dirty="0" smtClean="0">
                <a:solidFill>
                  <a:srgbClr val="FF0000"/>
                </a:solidFill>
              </a:rPr>
              <a:t>然</a:t>
            </a:r>
            <a:r>
              <a:rPr lang="zh-CN" altLang="en-US" sz="2800" dirty="0">
                <a:solidFill>
                  <a:srgbClr val="FF0000"/>
                </a:solidFill>
              </a:rPr>
              <a:t>并</a:t>
            </a:r>
            <a:r>
              <a:rPr lang="zh-CN" altLang="en-US" sz="2800" dirty="0" smtClean="0">
                <a:solidFill>
                  <a:srgbClr val="FF0000"/>
                </a:solidFill>
              </a:rPr>
              <a:t>卵？？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defTabSz="812800">
              <a:defRPr/>
            </a:pPr>
            <a:endParaRPr lang="zh-CN" altLang="en-US" sz="2600" dirty="0">
              <a:solidFill>
                <a:schemeClr val="accent2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核心专业基础课，在课程体系中承上启下的作用</a:t>
            </a: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42988" y="1268413"/>
            <a:ext cx="7194550" cy="3619500"/>
            <a:chOff x="839733" y="1662167"/>
            <a:chExt cx="7193337" cy="3618935"/>
          </a:xfrm>
        </p:grpSpPr>
        <p:sp>
          <p:nvSpPr>
            <p:cNvPr id="21512" name="Text Box 2"/>
            <p:cNvSpPr txBox="1">
              <a:spLocks noChangeArrowheads="1"/>
            </p:cNvSpPr>
            <p:nvPr/>
          </p:nvSpPr>
          <p:spPr bwMode="auto">
            <a:xfrm>
              <a:off x="3948525" y="2614727"/>
              <a:ext cx="1344930" cy="646331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dash"/>
              <a:miter lim="800000"/>
              <a:headEnd/>
              <a:tailEnd/>
            </a:ln>
            <a:effectLst>
              <a:outerShdw sx="999" sy="999" algn="t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计算机</a:t>
              </a:r>
              <a:endParaRPr lang="en-US" altLang="zh-CN" sz="1800" i="0">
                <a:solidFill>
                  <a:srgbClr val="404040"/>
                </a:solidFill>
                <a:latin typeface="+mn-ea"/>
                <a:ea typeface="+mn-ea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组成原理</a:t>
              </a:r>
            </a:p>
          </p:txBody>
        </p:sp>
        <p:sp>
          <p:nvSpPr>
            <p:cNvPr id="21513" name="Rectangle 3"/>
            <p:cNvSpPr>
              <a:spLocks noChangeArrowheads="1"/>
            </p:cNvSpPr>
            <p:nvPr/>
          </p:nvSpPr>
          <p:spPr bwMode="auto">
            <a:xfrm>
              <a:off x="839733" y="2620700"/>
              <a:ext cx="2262158" cy="369332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miter lim="800000"/>
              <a:headEnd/>
              <a:tailEnd/>
            </a:ln>
            <a:effectLst>
              <a:outerShdw sx="999" sy="999" algn="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数字电路与逻辑设计</a:t>
              </a:r>
            </a:p>
          </p:txBody>
        </p: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933379" y="3154184"/>
              <a:ext cx="2168159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汇编语言程序设计</a:t>
              </a:r>
            </a:p>
          </p:txBody>
        </p:sp>
        <p:sp>
          <p:nvSpPr>
            <p:cNvPr id="62" name="Line 5"/>
            <p:cNvSpPr>
              <a:spLocks noChangeShapeType="1"/>
            </p:cNvSpPr>
            <p:nvPr/>
          </p:nvSpPr>
          <p:spPr bwMode="auto">
            <a:xfrm>
              <a:off x="3133283" y="2804989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6225212" y="2328813"/>
              <a:ext cx="1807858" cy="2952289"/>
            </a:xfrm>
            <a:prstGeom prst="rect">
              <a:avLst/>
            </a:prstGeom>
            <a:noFill/>
            <a:ln w="19050" cap="flat" cmpd="sng" algn="ctr">
              <a:solidFill>
                <a:srgbClr val="FF7C80"/>
              </a:solidFill>
              <a:prstDash val="solid"/>
            </a:ln>
            <a:effectLst>
              <a:outerShdw sx="1000" sy="1000" algn="t" rotWithShape="0">
                <a:prstClr val="black"/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理解系统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构建系统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优化系统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嵌入式系统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存储系统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计算机系统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网络系统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数据库系统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其他应用系统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系统能力</a:t>
              </a:r>
              <a:r>
                <a:rPr lang="en-US" altLang="zh-CN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endParaRPr lang="zh-CN" altLang="en-US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>
              <a:off x="3980865" y="4141455"/>
              <a:ext cx="1296769" cy="646011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dash"/>
              <a:miter lim="800000"/>
            </a:ln>
            <a:effectLst>
              <a:outerShdw sx="1000" sy="1000" algn="t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操作系统原理</a:t>
              </a: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4615911" y="3346172"/>
              <a:ext cx="5080" cy="692259"/>
            </a:xfrm>
            <a:prstGeom prst="line">
              <a:avLst/>
            </a:prstGeom>
            <a:noFill/>
            <a:ln w="12700">
              <a:solidFill>
                <a:srgbClr val="0066BE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6" name="Rectangle 16"/>
            <p:cNvSpPr>
              <a:spLocks noChangeArrowheads="1"/>
            </p:cNvSpPr>
            <p:nvPr/>
          </p:nvSpPr>
          <p:spPr bwMode="auto">
            <a:xfrm>
              <a:off x="1763502" y="4776356"/>
              <a:ext cx="1338036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其它基础课</a:t>
              </a:r>
            </a:p>
          </p:txBody>
        </p:sp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057183" y="1668516"/>
              <a:ext cx="2244347" cy="369829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800" b="1" i="0" dirty="0">
                  <a:solidFill>
                    <a:srgbClr val="000000"/>
                  </a:solidFill>
                  <a:latin typeface="+mn-ea"/>
                  <a:ea typeface="+mn-ea"/>
                </a:rPr>
                <a:t>  </a:t>
              </a:r>
              <a:r>
                <a:rPr lang="zh-CN" altLang="en-US" sz="1800" b="1" i="0" dirty="0">
                  <a:solidFill>
                    <a:prstClr val="black"/>
                  </a:solidFill>
                  <a:latin typeface="+mn-ea"/>
                  <a:ea typeface="+mn-ea"/>
                </a:rPr>
                <a:t>基础及专业基础课</a:t>
              </a:r>
            </a:p>
          </p:txBody>
        </p:sp>
        <p:sp>
          <p:nvSpPr>
            <p:cNvPr id="68" name="Text Box 23"/>
            <p:cNvSpPr txBox="1">
              <a:spLocks noChangeArrowheads="1"/>
            </p:cNvSpPr>
            <p:nvPr/>
          </p:nvSpPr>
          <p:spPr bwMode="auto">
            <a:xfrm>
              <a:off x="3620564" y="1673277"/>
              <a:ext cx="1966580" cy="369830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  <a:cs typeface="+mn-ea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r>
                <a:rPr lang="zh-CN" altLang="en-US" i="0" kern="0" dirty="0">
                  <a:latin typeface="+mn-ea"/>
                  <a:ea typeface="+mn-ea"/>
                </a:rPr>
                <a:t> </a:t>
              </a:r>
              <a:r>
                <a:rPr lang="zh-CN" altLang="en-US" i="0" kern="0" dirty="0">
                  <a:solidFill>
                    <a:prstClr val="black"/>
                  </a:solidFill>
                  <a:latin typeface="+mn-ea"/>
                  <a:ea typeface="+mn-ea"/>
                </a:rPr>
                <a:t>核心专业基础课</a:t>
              </a:r>
            </a:p>
          </p:txBody>
        </p:sp>
        <p:sp>
          <p:nvSpPr>
            <p:cNvPr id="69" name="Text Box 24"/>
            <p:cNvSpPr txBox="1">
              <a:spLocks noChangeArrowheads="1"/>
            </p:cNvSpPr>
            <p:nvPr/>
          </p:nvSpPr>
          <p:spPr bwMode="auto">
            <a:xfrm>
              <a:off x="6369650" y="1662167"/>
              <a:ext cx="1425335" cy="369829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  <a:cs typeface="+mn-ea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r>
                <a:rPr lang="zh-CN" altLang="en-US" i="0" kern="0" dirty="0">
                  <a:solidFill>
                    <a:prstClr val="black"/>
                  </a:solidFill>
                  <a:latin typeface="+mn-ea"/>
                  <a:ea typeface="+mn-ea"/>
                </a:rPr>
                <a:t>    专业课</a:t>
              </a: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1393677" y="3687501"/>
              <a:ext cx="1707862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硬件描述语言</a:t>
              </a:r>
            </a:p>
          </p:txBody>
        </p:sp>
        <p:sp>
          <p:nvSpPr>
            <p:cNvPr id="71" name="Rectangle 4"/>
            <p:cNvSpPr>
              <a:spLocks noChangeArrowheads="1"/>
            </p:cNvSpPr>
            <p:nvPr/>
          </p:nvSpPr>
          <p:spPr bwMode="auto">
            <a:xfrm>
              <a:off x="933379" y="4192247"/>
              <a:ext cx="2168159" cy="368243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高级语言程序设计</a:t>
              </a:r>
            </a:p>
          </p:txBody>
        </p:sp>
        <p:sp>
          <p:nvSpPr>
            <p:cNvPr id="72" name="Line 5"/>
            <p:cNvSpPr>
              <a:spLocks noChangeShapeType="1"/>
            </p:cNvSpPr>
            <p:nvPr/>
          </p:nvSpPr>
          <p:spPr bwMode="auto">
            <a:xfrm>
              <a:off x="3133283" y="3341480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3" name="Line 5"/>
            <p:cNvSpPr>
              <a:spLocks noChangeShapeType="1"/>
            </p:cNvSpPr>
            <p:nvPr/>
          </p:nvSpPr>
          <p:spPr bwMode="auto">
            <a:xfrm>
              <a:off x="3133283" y="3871622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4" name="Line 5"/>
            <p:cNvSpPr>
              <a:spLocks noChangeShapeType="1"/>
            </p:cNvSpPr>
            <p:nvPr/>
          </p:nvSpPr>
          <p:spPr bwMode="auto">
            <a:xfrm>
              <a:off x="3133283" y="4377955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5" name="Line 5"/>
            <p:cNvSpPr>
              <a:spLocks noChangeShapeType="1"/>
            </p:cNvSpPr>
            <p:nvPr/>
          </p:nvSpPr>
          <p:spPr bwMode="auto">
            <a:xfrm>
              <a:off x="3150743" y="4974762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696751" y="2325638"/>
              <a:ext cx="1833253" cy="2936417"/>
            </a:xfrm>
            <a:prstGeom prst="rect">
              <a:avLst/>
            </a:prstGeom>
            <a:noFill/>
            <a:ln w="19050" cap="flat" cmpd="sng" algn="ctr">
              <a:solidFill>
                <a:srgbClr val="0066BE"/>
              </a:solidFill>
              <a:prstDash val="solid"/>
            </a:ln>
            <a:effectLst>
              <a:outerShdw dist="25400" sx="1000" sy="1000" algn="t" rotWithShape="0">
                <a:prstClr val="black"/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i="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Line 5"/>
            <p:cNvSpPr>
              <a:spLocks noChangeShapeType="1"/>
            </p:cNvSpPr>
            <p:nvPr/>
          </p:nvSpPr>
          <p:spPr bwMode="auto">
            <a:xfrm>
              <a:off x="5610953" y="2776418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8" name="Line 5"/>
            <p:cNvSpPr>
              <a:spLocks noChangeShapeType="1"/>
            </p:cNvSpPr>
            <p:nvPr/>
          </p:nvSpPr>
          <p:spPr bwMode="auto">
            <a:xfrm>
              <a:off x="5618889" y="3603376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9" name="Line 5"/>
            <p:cNvSpPr>
              <a:spLocks noChangeShapeType="1"/>
            </p:cNvSpPr>
            <p:nvPr/>
          </p:nvSpPr>
          <p:spPr bwMode="auto">
            <a:xfrm>
              <a:off x="5610953" y="4576362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</p:grp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179388" y="5405438"/>
            <a:ext cx="8507412" cy="1282700"/>
            <a:chOff x="662313" y="2220687"/>
            <a:chExt cx="7629280" cy="1281682"/>
          </a:xfrm>
        </p:grpSpPr>
        <p:sp>
          <p:nvSpPr>
            <p:cNvPr id="21510" name="内容占位符 2"/>
            <p:cNvSpPr txBox="1">
              <a:spLocks noChangeArrowheads="1"/>
            </p:cNvSpPr>
            <p:nvPr/>
          </p:nvSpPr>
          <p:spPr bwMode="auto">
            <a:xfrm>
              <a:off x="799597" y="2470021"/>
              <a:ext cx="7491996" cy="96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ts val="1000"/>
                </a:spcBef>
                <a:buFont typeface="Arial" panose="020B0604020202020204" pitchFamily="34" charset="0"/>
                <a:buNone/>
              </a:pP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      介绍运算器、控制器、存储器结构、工作原理、</a:t>
              </a:r>
              <a:r>
                <a:rPr lang="zh-CN" altLang="en-US" sz="2000" i="0">
                  <a:solidFill>
                    <a:srgbClr val="31859C"/>
                  </a:solidFill>
                  <a:latin typeface="+mn-ea"/>
                  <a:ea typeface="+mn-ea"/>
                </a:rPr>
                <a:t>设计方法</a:t>
              </a: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及</a:t>
              </a:r>
              <a:r>
                <a:rPr lang="zh-CN" altLang="en-US" sz="2000" i="0">
                  <a:solidFill>
                    <a:srgbClr val="31859C"/>
                  </a:solidFill>
                  <a:latin typeface="+mn-ea"/>
                  <a:ea typeface="+mn-ea"/>
                </a:rPr>
                <a:t>互连构成整机</a:t>
              </a: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的技术。</a:t>
              </a:r>
            </a:p>
          </p:txBody>
        </p:sp>
        <p:sp>
          <p:nvSpPr>
            <p:cNvPr id="82" name="矩形: 圆角 9"/>
            <p:cNvSpPr/>
            <p:nvPr/>
          </p:nvSpPr>
          <p:spPr>
            <a:xfrm>
              <a:off x="662313" y="2220687"/>
              <a:ext cx="7629280" cy="1281682"/>
            </a:xfrm>
            <a:prstGeom prst="roundRect">
              <a:avLst>
                <a:gd name="adj" fmla="val 5192"/>
              </a:avLst>
            </a:prstGeom>
            <a:noFill/>
            <a:ln w="15875" cap="flat" cmpd="sng" algn="ctr">
              <a:solidFill>
                <a:srgbClr val="0066BE"/>
              </a:solidFill>
              <a:prstDash val="dash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i="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3" name="Parallelogram 14"/>
          <p:cNvSpPr/>
          <p:nvPr/>
        </p:nvSpPr>
        <p:spPr>
          <a:xfrm>
            <a:off x="457200" y="5164138"/>
            <a:ext cx="3182938" cy="481012"/>
          </a:xfrm>
          <a:prstGeom prst="parallelogram">
            <a:avLst/>
          </a:prstGeom>
          <a:solidFill>
            <a:srgbClr val="59B2FF"/>
          </a:solidFill>
          <a:ln w="25400" cap="flat" cmpd="sng" algn="ctr">
            <a:noFill/>
            <a:prstDash val="solid"/>
          </a:ln>
          <a:effectLst/>
        </p:spPr>
        <p:txBody>
          <a:bodyPr lIns="91429" tIns="45714" rIns="91429" bIns="45714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i="0" kern="0" dirty="0">
                <a:solidFill>
                  <a:prstClr val="black"/>
                </a:solidFill>
                <a:latin typeface="+mn-ea"/>
                <a:ea typeface="+mn-ea"/>
              </a:rPr>
              <a:t> 课程主要内容：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系统设计者角度理解计算机</a:t>
            </a:r>
            <a:endParaRPr lang="en-US" altLang="zh-CN" smtClean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计算机系统概述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数值表示与运算方法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运算器的功能、组成和基本运行原理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存储器及层次</a:t>
            </a:r>
            <a:r>
              <a:rPr lang="zh-CN" altLang="en-US" dirty="0" smtClean="0">
                <a:solidFill>
                  <a:schemeClr val="accent2"/>
                </a:solidFill>
              </a:rPr>
              <a:t>存储系统</a:t>
            </a:r>
            <a:endParaRPr lang="zh-CN" altLang="en-US" dirty="0">
              <a:solidFill>
                <a:schemeClr val="accent2"/>
              </a:solidFill>
            </a:endParaRP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指令系统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CPU</a:t>
            </a:r>
            <a:r>
              <a:rPr lang="zh-CN" altLang="en-US" dirty="0" smtClean="0">
                <a:solidFill>
                  <a:schemeClr val="accent2"/>
                </a:solidFill>
              </a:rPr>
              <a:t>功能</a:t>
            </a:r>
            <a:r>
              <a:rPr lang="zh-CN" altLang="en-US" dirty="0">
                <a:solidFill>
                  <a:schemeClr val="accent2"/>
                </a:solidFill>
              </a:rPr>
              <a:t>、组成和运行</a:t>
            </a:r>
            <a:r>
              <a:rPr lang="zh-CN" altLang="en-US" dirty="0" smtClean="0">
                <a:solidFill>
                  <a:schemeClr val="accent2"/>
                </a:solidFill>
              </a:rPr>
              <a:t>原理</a:t>
            </a:r>
            <a:endParaRPr lang="zh-CN" altLang="en-US" dirty="0">
              <a:solidFill>
                <a:schemeClr val="accent2"/>
              </a:solidFill>
            </a:endParaRP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 smtClean="0">
                <a:solidFill>
                  <a:schemeClr val="accent2"/>
                </a:solidFill>
              </a:rPr>
              <a:t>流水线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 smtClean="0">
                <a:solidFill>
                  <a:schemeClr val="accent2"/>
                </a:solidFill>
              </a:rPr>
              <a:t>系统</a:t>
            </a:r>
            <a:r>
              <a:rPr lang="zh-CN" altLang="en-US" dirty="0">
                <a:solidFill>
                  <a:schemeClr val="accent2"/>
                </a:solidFill>
              </a:rPr>
              <a:t>总线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 smtClean="0">
                <a:solidFill>
                  <a:schemeClr val="accent2"/>
                </a:solidFill>
              </a:rPr>
              <a:t>输入输出系统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marL="0" indent="0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zh-CN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一个奇怪的程序</a:t>
            </a:r>
            <a:endParaRPr lang="zh-CN" altLang="en-US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1198563"/>
            <a:ext cx="5838825" cy="4448175"/>
          </a:xfrm>
          <a:prstGeom prst="rect">
            <a:avLst/>
          </a:prstGeom>
          <a:solidFill>
            <a:srgbClr val="92D050">
              <a:alpha val="74000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"%f,%d"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!=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nReally</a:t>
            </a:r>
            <a:r>
              <a:rPr lang="en-US" altLang="zh-CN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? 3.0!=a"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80075" y="1636713"/>
            <a:ext cx="3082925" cy="4587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3.000000,2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695950" y="3192463"/>
            <a:ext cx="3070225" cy="458787"/>
          </a:xfrm>
          <a:prstGeom prst="rect">
            <a:avLst/>
          </a:prstGeom>
          <a:solidFill>
            <a:srgbClr val="FFC000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/>
          <a:p>
            <a:pPr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??????????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692775" y="2395538"/>
            <a:ext cx="3095625" cy="4587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0487" tIns="44450" rIns="90487" bIns="44450">
            <a:spAutoFit/>
          </a:bodyPr>
          <a:lstStyle/>
          <a:p>
            <a:pPr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Really?3.0!=a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 autoUpdateAnimBg="0"/>
      <p:bldP spid="7" grpId="0" build="allAtOnce" animBg="1" autoUpdateAnimBg="0"/>
      <p:bldP spid="8" grpId="0" build="allAtOnce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ordridesign ">
  <a:themeElements>
    <a:clrScheme name="1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1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ordridesign ">
  <a:themeElements>
    <a:clrScheme name="2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2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6997</TotalTime>
  <Words>829</Words>
  <Application>Microsoft Office PowerPoint</Application>
  <PresentationFormat>全屏显示(4:3)</PresentationFormat>
  <Paragraphs>192</Paragraphs>
  <Slides>23</Slides>
  <Notes>8</Notes>
  <HiddenSlides>0</HiddenSlides>
  <MMClips>6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MS UI Gothic</vt:lpstr>
      <vt:lpstr>黑体</vt:lpstr>
      <vt:lpstr>华文细黑</vt:lpstr>
      <vt:lpstr>宋体</vt:lpstr>
      <vt:lpstr>微软雅黑</vt:lpstr>
      <vt:lpstr>Arial</vt:lpstr>
      <vt:lpstr>Calibri</vt:lpstr>
      <vt:lpstr>Courier New</vt:lpstr>
      <vt:lpstr>Times New Roman</vt:lpstr>
      <vt:lpstr>Verdana</vt:lpstr>
      <vt:lpstr>Wingdings</vt:lpstr>
      <vt:lpstr>2_nordridesign</vt:lpstr>
      <vt:lpstr>1_nordridesign</vt:lpstr>
      <vt:lpstr>1_nordridesign </vt:lpstr>
      <vt:lpstr>2_nordridesign </vt:lpstr>
      <vt:lpstr>3_nordridesign</vt:lpstr>
      <vt:lpstr>4_nordridesign</vt:lpstr>
      <vt:lpstr>5_nordridesign</vt:lpstr>
      <vt:lpstr>CorelDRAW</vt:lpstr>
      <vt:lpstr>PowerPoint 演示文稿</vt:lpstr>
      <vt:lpstr>成绩管理</vt:lpstr>
      <vt:lpstr>教材     （硬件视角看计算机组成）</vt:lpstr>
      <vt:lpstr>参考书   （软件视角看计算机组成）</vt:lpstr>
      <vt:lpstr>先导课程</vt:lpstr>
      <vt:lpstr>学这课有啥用？？？</vt:lpstr>
      <vt:lpstr>核心专业基础课，在课程体系中承上启下的作用</vt:lpstr>
      <vt:lpstr>系统设计者角度理解计算机</vt:lpstr>
      <vt:lpstr>一个奇怪的程序</vt:lpstr>
      <vt:lpstr>U盘拔出时为什么需要安全删除？</vt:lpstr>
      <vt:lpstr>程序性能问题</vt:lpstr>
      <vt:lpstr>阿里2015笔试</vt:lpstr>
      <vt:lpstr>构造观+系统观+工程观的学习视角和学习方法</vt:lpstr>
      <vt:lpstr>实验体系</vt:lpstr>
      <vt:lpstr>编码实验</vt:lpstr>
      <vt:lpstr>运算器实验</vt:lpstr>
      <vt:lpstr>MIPS RAM实验</vt:lpstr>
      <vt:lpstr>Cache硬件设计实验</vt:lpstr>
      <vt:lpstr>单周期CPU设计</vt:lpstr>
      <vt:lpstr>5段流水MIPS CPU设计</vt:lpstr>
      <vt:lpstr>实验成果</vt:lpstr>
      <vt:lpstr>龙芯杯</vt:lpstr>
      <vt:lpstr>程序员角度理解        高级语言如何执行成二值逻辑</vt:lpstr>
    </vt:vector>
  </TitlesOfParts>
  <Company>NordriDesign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tiger</cp:lastModifiedBy>
  <cp:revision>424</cp:revision>
  <dcterms:created xsi:type="dcterms:W3CDTF">2009-09-14T03:13:49Z</dcterms:created>
  <dcterms:modified xsi:type="dcterms:W3CDTF">2018-09-03T07:17:03Z</dcterms:modified>
</cp:coreProperties>
</file>